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96" r:id="rId2"/>
    <p:sldId id="298" r:id="rId3"/>
    <p:sldId id="257" r:id="rId4"/>
    <p:sldId id="317" r:id="rId5"/>
    <p:sldId id="316" r:id="rId6"/>
    <p:sldId id="319" r:id="rId7"/>
    <p:sldId id="320" r:id="rId8"/>
    <p:sldId id="321" r:id="rId9"/>
    <p:sldId id="328" r:id="rId10"/>
    <p:sldId id="315" r:id="rId11"/>
    <p:sldId id="314" r:id="rId12"/>
    <p:sldId id="330" r:id="rId13"/>
    <p:sldId id="313" r:id="rId14"/>
    <p:sldId id="297" r:id="rId15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99"/>
    <a:srgbClr val="FFFFCC"/>
    <a:srgbClr val="0099FF"/>
    <a:srgbClr val="669900"/>
    <a:srgbClr val="FF0000"/>
    <a:srgbClr val="FF9933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558" cy="5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>
              <a:defRPr sz="1200">
                <a:latin typeface="Times New Roman" charset="0"/>
              </a:defRPr>
            </a:lvl1pPr>
          </a:lstStyle>
          <a:p>
            <a:endParaRPr lang="es-ES_tradnl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6" y="1"/>
            <a:ext cx="2896572" cy="5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>
                <a:latin typeface="Times New Roman" charset="0"/>
              </a:defRPr>
            </a:lvl1pPr>
          </a:lstStyle>
          <a:p>
            <a:endParaRPr lang="es-ES_tradnl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248"/>
            <a:ext cx="2972558" cy="45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>
              <a:defRPr sz="1200">
                <a:latin typeface="Times New Roman" charset="0"/>
              </a:defRPr>
            </a:lvl1pPr>
          </a:lstStyle>
          <a:p>
            <a:endParaRPr lang="es-ES_tradnl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6" y="9449248"/>
            <a:ext cx="2896572" cy="45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>
                <a:latin typeface="Times New Roman" charset="0"/>
              </a:defRPr>
            </a:lvl1pPr>
          </a:lstStyle>
          <a:p>
            <a:fld id="{6F6324C2-8FEC-4F25-A6A6-07BE1DF39EF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62000" y="0"/>
            <a:ext cx="8382000" cy="12954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 rot="-5400000">
            <a:off x="-427037" y="92074"/>
            <a:ext cx="1587500" cy="94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5600">
                <a:solidFill>
                  <a:srgbClr val="00CC00"/>
                </a:solidFill>
                <a:latin typeface="TradeGothic Bold" pitchFamily="34" charset="0"/>
              </a:rPr>
              <a:t>C</a:t>
            </a:r>
            <a:r>
              <a:rPr lang="es-ES_tradnl" sz="5600">
                <a:solidFill>
                  <a:schemeClr val="accent2"/>
                </a:solidFill>
                <a:latin typeface="TradeGothic Bold" pitchFamily="34" charset="0"/>
              </a:rPr>
              <a:t>SN</a:t>
            </a:r>
            <a:endParaRPr lang="es-ES_tradnl" sz="5600">
              <a:solidFill>
                <a:srgbClr val="00CC00"/>
              </a:solidFill>
              <a:latin typeface="TradeGothic Bol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04" name="Picture 24" descr="fondo CSN#10                                                   00017FE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4611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</a:t>
            </a:r>
            <a:br>
              <a:rPr lang="es-ES_tradnl" sz="20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2000" b="1" dirty="0" smtClean="0">
                <a:solidFill>
                  <a:schemeClr val="bg1"/>
                </a:solidFill>
                <a:latin typeface="Verdana" pitchFamily="34" charset="0"/>
              </a:rPr>
              <a:t>de centrales nucleares</a:t>
            </a:r>
            <a:br>
              <a:rPr lang="es-ES_tradnl" sz="20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2000" b="1" dirty="0" smtClean="0">
                <a:solidFill>
                  <a:schemeClr val="bg1"/>
                </a:solidFill>
                <a:latin typeface="Verdana" pitchFamily="34" charset="0"/>
              </a:rPr>
              <a:t>Experiencias y desarrollos en América Latina y España 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</a:t>
            </a:r>
            <a:r>
              <a:rPr lang="es-ES_tradnl" sz="16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s-ES_tradnl" sz="1600" b="1" dirty="0">
                <a:solidFill>
                  <a:schemeClr val="bg1"/>
                </a:solidFill>
                <a:latin typeface="Verdana" pitchFamily="34" charset="0"/>
              </a:rPr>
              <a:t>de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octubre </a:t>
            </a:r>
            <a:r>
              <a:rPr lang="es-ES_tradnl" sz="1600" b="1" dirty="0">
                <a:solidFill>
                  <a:schemeClr val="bg1"/>
                </a:solidFill>
                <a:latin typeface="Verdana" pitchFamily="34" charset="0"/>
              </a:rPr>
              <a:t>de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2011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36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6114" name="Rectangle 3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139952" y="1412776"/>
            <a:ext cx="5004048" cy="54452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s-ES_tradnl" sz="2000" b="1" dirty="0" smtClean="0">
                <a:latin typeface="Verdana" pitchFamily="34" charset="0"/>
              </a:rPr>
              <a:t>COOPERACIÓN ENTRE ORGANISMOS REGULADORES.</a:t>
            </a:r>
          </a:p>
          <a:p>
            <a:pPr algn="ctr">
              <a:buFontTx/>
              <a:buNone/>
            </a:pPr>
            <a:endParaRPr lang="es-ES_tradnl" sz="2000" b="1" dirty="0" smtClean="0">
              <a:latin typeface="Verdana" pitchFamily="34" charset="0"/>
            </a:endParaRPr>
          </a:p>
          <a:p>
            <a:pPr algn="ctr">
              <a:buFontTx/>
              <a:buNone/>
            </a:pPr>
            <a:r>
              <a:rPr lang="es-ES_tradnl" sz="20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_tradnl" sz="2000" dirty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es-ES_tradnl" sz="2800" dirty="0">
                <a:latin typeface="Verdana" pitchFamily="34" charset="0"/>
              </a:rPr>
              <a:t>   </a:t>
            </a:r>
            <a:endParaRPr lang="es-ES_tradnl" sz="2800" dirty="0" smtClean="0">
              <a:latin typeface="Verdana" pitchFamily="34" charset="0"/>
            </a:endParaRPr>
          </a:p>
          <a:p>
            <a:pPr>
              <a:buFontTx/>
              <a:buNone/>
            </a:pPr>
            <a:r>
              <a:rPr lang="es-ES_tradnl" sz="2800" dirty="0">
                <a:latin typeface="Verdana" pitchFamily="34" charset="0"/>
              </a:rPr>
              <a:t> </a:t>
            </a:r>
            <a:r>
              <a:rPr lang="es-ES_tradnl" sz="2800" dirty="0" smtClean="0">
                <a:latin typeface="Verdana" pitchFamily="34" charset="0"/>
              </a:rPr>
              <a:t>  </a:t>
            </a:r>
          </a:p>
          <a:p>
            <a:pPr>
              <a:buFontTx/>
              <a:buNone/>
            </a:pPr>
            <a:r>
              <a:rPr lang="es-ES_tradnl" sz="2800" dirty="0" smtClean="0">
                <a:latin typeface="Verdana" pitchFamily="34" charset="0"/>
              </a:rPr>
              <a:t>   </a:t>
            </a:r>
            <a:r>
              <a:rPr lang="es-ES_tradnl" sz="2400" dirty="0" smtClean="0">
                <a:latin typeface="Verdana" pitchFamily="34" charset="0"/>
              </a:rPr>
              <a:t>J.M</a:t>
            </a:r>
            <a:r>
              <a:rPr lang="es-ES_tradnl" sz="2400" dirty="0">
                <a:latin typeface="Verdana" pitchFamily="34" charset="0"/>
              </a:rPr>
              <a:t>. Figueras</a:t>
            </a:r>
          </a:p>
          <a:p>
            <a:pPr>
              <a:buFontTx/>
              <a:buNone/>
            </a:pPr>
            <a:r>
              <a:rPr lang="es-ES_tradnl" sz="2400" dirty="0">
                <a:latin typeface="Verdana" pitchFamily="34" charset="0"/>
              </a:rPr>
              <a:t>   CSN </a:t>
            </a:r>
            <a:r>
              <a:rPr lang="es-ES_tradnl" sz="2400" dirty="0" smtClean="0">
                <a:latin typeface="Verdana" pitchFamily="34" charset="0"/>
              </a:rPr>
              <a:t>– SIN – GEMA</a:t>
            </a:r>
          </a:p>
          <a:p>
            <a:pPr>
              <a:buFontTx/>
              <a:buNone/>
            </a:pPr>
            <a:r>
              <a:rPr lang="es-ES_tradnl" sz="2400" dirty="0" smtClean="0">
                <a:latin typeface="Verdana" pitchFamily="34" charset="0"/>
              </a:rPr>
              <a:t>   +34.91.3460204</a:t>
            </a:r>
          </a:p>
          <a:p>
            <a:pPr>
              <a:buFontTx/>
              <a:buNone/>
            </a:pPr>
            <a:r>
              <a:rPr lang="es-ES_tradnl" sz="2400" dirty="0" smtClean="0">
                <a:latin typeface="Verdana" pitchFamily="34" charset="0"/>
              </a:rPr>
              <a:t>    </a:t>
            </a:r>
            <a:r>
              <a:rPr lang="es-ES_tradnl" sz="2400" i="1" dirty="0" smtClean="0">
                <a:latin typeface="Verdana" pitchFamily="34" charset="0"/>
              </a:rPr>
              <a:t>jmfc@csn.es</a:t>
            </a:r>
            <a:endParaRPr lang="es-ES_tradnl" sz="2400" i="1" dirty="0">
              <a:latin typeface="Verdana" pitchFamily="34" charset="0"/>
            </a:endParaRPr>
          </a:p>
        </p:txBody>
      </p:sp>
      <p:pic>
        <p:nvPicPr>
          <p:cNvPr id="46115" name="Picture 35" descr="C:\Documents and Settings\jmfc\Configuración local\Archivos temporales de Internet\Content.IE5\DEUXRG4R\MM900283095[1].GIF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345638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fondo CSN#15                                                   0001A3E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3058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None/>
            </a:pPr>
            <a:endParaRPr lang="es-ES_tradnl" sz="2000" b="1" dirty="0">
              <a:latin typeface="Verdana" pitchFamily="34" charset="0"/>
            </a:endParaRPr>
          </a:p>
          <a:p>
            <a:pPr lvl="1">
              <a:buFont typeface="Symbol" pitchFamily="18" charset="2"/>
              <a:buChar char="·"/>
            </a:pPr>
            <a:endParaRPr lang="es-ES_tradnl" sz="1800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  <p:sp>
        <p:nvSpPr>
          <p:cNvPr id="6" name="5 Rectángulo"/>
          <p:cNvSpPr/>
          <p:nvPr/>
        </p:nvSpPr>
        <p:spPr>
          <a:xfrm>
            <a:off x="755576" y="1340768"/>
            <a:ext cx="83884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1588">
              <a:buNone/>
            </a:pPr>
            <a:r>
              <a:rPr lang="es-ES" sz="1600" b="1" u="sng" dirty="0" smtClean="0">
                <a:latin typeface="Verdana" pitchFamily="34" charset="0"/>
              </a:rPr>
              <a:t>Contenido de las guías:</a:t>
            </a:r>
          </a:p>
          <a:p>
            <a:pPr marL="354013" indent="1588">
              <a:buNone/>
            </a:pPr>
            <a:endParaRPr lang="es-ES" sz="1600" b="1" u="sng" dirty="0" smtClean="0">
              <a:latin typeface="Verdana" pitchFamily="34" charset="0"/>
            </a:endParaRPr>
          </a:p>
          <a:p>
            <a:pPr marL="354013" indent="-354013">
              <a:buFont typeface="Wingdings" pitchFamily="2" charset="2"/>
              <a:buChar char="Ø"/>
            </a:pPr>
            <a:r>
              <a:rPr lang="es-ES" sz="1600" b="1" u="sng" dirty="0" smtClean="0">
                <a:latin typeface="Verdana" pitchFamily="34" charset="0"/>
              </a:rPr>
              <a:t>DT-3.- </a:t>
            </a:r>
            <a:r>
              <a:rPr lang="es-ES" sz="1600" b="1" u="sng" dirty="0" err="1" smtClean="0">
                <a:latin typeface="Verdana" pitchFamily="34" charset="0"/>
              </a:rPr>
              <a:t>Inspec</a:t>
            </a:r>
            <a:r>
              <a:rPr lang="es-ES_tradnl" sz="1600" b="1" u="sng" dirty="0" err="1" smtClean="0">
                <a:latin typeface="Verdana" pitchFamily="34" charset="0"/>
              </a:rPr>
              <a:t>ción</a:t>
            </a:r>
            <a:r>
              <a:rPr lang="es-ES_tradnl" sz="1600" b="1" u="sng" dirty="0" smtClean="0">
                <a:latin typeface="Verdana" pitchFamily="34" charset="0"/>
              </a:rPr>
              <a:t> reguladora sobre gestión del envejecimiento y extensión de vida</a:t>
            </a:r>
          </a:p>
          <a:p>
            <a:pPr marL="354013" indent="-354013">
              <a:buFont typeface="Wingdings" pitchFamily="2" charset="2"/>
              <a:buChar char="Ø"/>
            </a:pPr>
            <a:endParaRPr lang="es-ES_tradnl" sz="1600" b="1" u="sng" dirty="0" smtClean="0">
              <a:latin typeface="Verdana" pitchFamily="34" charset="0"/>
            </a:endParaRPr>
          </a:p>
          <a:p>
            <a:pPr marL="711200" indent="-354013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Objeto.-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Proporcionar directrices para </a:t>
            </a:r>
            <a:r>
              <a:rPr lang="es-ES_tradnl" sz="1600" dirty="0" smtClean="0">
                <a:latin typeface="Verdana" pitchFamily="34" charset="0"/>
              </a:rPr>
              <a:t>realización de inspecciones regulatorias</a:t>
            </a:r>
            <a:r>
              <a:rPr lang="es-ES" sz="1600" dirty="0" smtClean="0">
                <a:latin typeface="Verdana" pitchFamily="34" charset="0"/>
              </a:rPr>
              <a:t> de programas de gestión de envejecimiento de CCNN, a partir de criterios del </a:t>
            </a:r>
            <a:r>
              <a:rPr lang="es-ES" sz="1600" b="1" dirty="0" smtClean="0">
                <a:latin typeface="Verdana" pitchFamily="34" charset="0"/>
              </a:rPr>
              <a:t>DT-1</a:t>
            </a:r>
            <a:r>
              <a:rPr lang="es-ES" sz="1600" dirty="0" smtClean="0">
                <a:latin typeface="Verdana" pitchFamily="34" charset="0"/>
              </a:rPr>
              <a:t>, para verificar resultados de la evaluación según </a:t>
            </a:r>
            <a:r>
              <a:rPr lang="es-ES" sz="1600" b="1" dirty="0" smtClean="0">
                <a:latin typeface="Verdana" pitchFamily="34" charset="0"/>
              </a:rPr>
              <a:t>DT-2</a:t>
            </a:r>
            <a:endParaRPr lang="es-ES" sz="1600" dirty="0" smtClean="0">
              <a:latin typeface="Verdana" pitchFamily="34" charset="0"/>
            </a:endParaRPr>
          </a:p>
          <a:p>
            <a:pPr marL="711200" indent="-354013"/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Ámbito.-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Aplicable a todas CCNN de potencia tipos PWR, BWR, CANDU y PHWR, en todas las condiciones de operación </a:t>
            </a:r>
          </a:p>
          <a:p>
            <a:pPr marL="712788" indent="-357188">
              <a:buFont typeface="Wingdings" pitchFamily="2" charset="2"/>
              <a:buChar char="v"/>
            </a:pPr>
            <a:endParaRPr lang="es-ES" sz="1600" b="1" u="sng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_tradnl" sz="1600" i="1" u="sng" dirty="0" smtClean="0">
                <a:latin typeface="Verdana" pitchFamily="34" charset="0"/>
              </a:rPr>
              <a:t>Inspecciones.-</a:t>
            </a:r>
            <a:r>
              <a:rPr lang="es-ES_tradnl" sz="1600" dirty="0" smtClean="0">
                <a:latin typeface="Verdana" pitchFamily="34" charset="0"/>
              </a:rPr>
              <a:t> Define </a:t>
            </a:r>
            <a:r>
              <a:rPr lang="es-ES_tradnl" sz="1600" b="1" dirty="0" smtClean="0">
                <a:latin typeface="Verdana" pitchFamily="34" charset="0"/>
              </a:rPr>
              <a:t>4 tipos</a:t>
            </a:r>
            <a:r>
              <a:rPr lang="es-ES_tradnl" sz="1600" dirty="0" smtClean="0">
                <a:latin typeface="Verdana" pitchFamily="34" charset="0"/>
              </a:rPr>
              <a:t>, en función de la fase de gestión del envejecimiento:</a:t>
            </a:r>
          </a:p>
          <a:p>
            <a:pPr marL="712788" indent="-357188">
              <a:buFont typeface="Wingdings" pitchFamily="2" charset="2"/>
              <a:buChar char="v"/>
            </a:pPr>
            <a:endParaRPr lang="es-ES_tradnl" sz="1600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_tradnl" sz="1600" dirty="0" smtClean="0">
                <a:latin typeface="Verdana" pitchFamily="34" charset="0"/>
              </a:rPr>
              <a:t>Durante vida de diseño (30-40 años):</a:t>
            </a:r>
          </a:p>
          <a:p>
            <a:pPr marL="712788" indent="-357188">
              <a:buFont typeface="Wingdings" pitchFamily="2" charset="2"/>
              <a:buChar char="v"/>
            </a:pPr>
            <a:endParaRPr lang="es-ES_tradnl" sz="1600" dirty="0" smtClean="0">
              <a:latin typeface="Verdana" pitchFamily="34" charset="0"/>
            </a:endParaRPr>
          </a:p>
          <a:p>
            <a:pPr marL="1436688" indent="-357188">
              <a:buFont typeface="Wingdings" pitchFamily="2" charset="2"/>
              <a:buChar char="v"/>
            </a:pPr>
            <a:r>
              <a:rPr lang="es-ES_tradnl" sz="1600" b="1" dirty="0" smtClean="0">
                <a:latin typeface="Verdana" pitchFamily="34" charset="0"/>
              </a:rPr>
              <a:t>Tipo 1</a:t>
            </a:r>
            <a:r>
              <a:rPr lang="es-ES_tradnl" sz="1600" dirty="0" smtClean="0">
                <a:latin typeface="Verdana" pitchFamily="34" charset="0"/>
              </a:rPr>
              <a:t>: comprobaciones sobre definición y desarrollo del PGV, en cuanto a metodología, organización, alcance y selección ESC, materiales, ambientes, mecanismos degradatorios, definición de PGE, etc. En principio debería ser única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fondo CSN#09                                                   0001A3E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340768"/>
            <a:ext cx="81534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436688" indent="-355600">
              <a:buFont typeface="Wingdings" pitchFamily="2" charset="2"/>
              <a:buChar char="v"/>
            </a:pPr>
            <a:r>
              <a:rPr lang="es-ES_tradnl" sz="1600" b="1" dirty="0" smtClean="0">
                <a:latin typeface="Verdana" pitchFamily="34" charset="0"/>
              </a:rPr>
              <a:t>Tipo 2</a:t>
            </a:r>
            <a:r>
              <a:rPr lang="es-ES_tradnl" sz="1600" dirty="0" smtClean="0">
                <a:latin typeface="Verdana" pitchFamily="34" charset="0"/>
              </a:rPr>
              <a:t>: comprobaciones rutinarias y periódicas sobre control, aplicación y mantenimiento de PGE definidos en el PGV, con verificaciones documentales y </a:t>
            </a:r>
            <a:r>
              <a:rPr lang="es-ES_tradnl" sz="1600" i="1" dirty="0" smtClean="0">
                <a:latin typeface="Verdana" pitchFamily="34" charset="0"/>
              </a:rPr>
              <a:t>walkdowns</a:t>
            </a:r>
            <a:r>
              <a:rPr lang="es-ES_tradnl" sz="1600" dirty="0" smtClean="0">
                <a:latin typeface="Verdana" pitchFamily="34" charset="0"/>
              </a:rPr>
              <a:t> de ESC. Frecuencia anual-bienal, para documentación, y trimestral-semestral para </a:t>
            </a:r>
            <a:r>
              <a:rPr lang="es-ES_tradnl" sz="1600" i="1" dirty="0" smtClean="0">
                <a:latin typeface="Verdana" pitchFamily="34" charset="0"/>
              </a:rPr>
              <a:t>walkdowns </a:t>
            </a:r>
            <a:r>
              <a:rPr lang="es-ES_tradnl" sz="1600" dirty="0" smtClean="0">
                <a:latin typeface="Verdana" pitchFamily="34" charset="0"/>
              </a:rPr>
              <a:t>en planta</a:t>
            </a:r>
            <a:endParaRPr lang="es-ES" sz="1600" b="1" dirty="0" smtClean="0">
              <a:latin typeface="Verdana" pitchFamily="34" charset="0"/>
            </a:endParaRPr>
          </a:p>
          <a:p>
            <a:pPr marL="1081088" indent="-357188">
              <a:buFont typeface="Wingdings" pitchFamily="2" charset="2"/>
              <a:buChar char="v"/>
            </a:pPr>
            <a:endParaRPr lang="es-ES_tradnl" sz="1000" dirty="0" smtClean="0">
              <a:latin typeface="Verdana" pitchFamily="34" charset="0"/>
            </a:endParaRPr>
          </a:p>
          <a:p>
            <a:pPr marL="1081088" indent="-357188">
              <a:buFont typeface="Wingdings" pitchFamily="2" charset="2"/>
              <a:buChar char="v"/>
            </a:pPr>
            <a:r>
              <a:rPr lang="es-ES_tradnl" sz="1600" dirty="0" smtClean="0">
                <a:latin typeface="Verdana" pitchFamily="34" charset="0"/>
              </a:rPr>
              <a:t>Durante operación a largo plazo (&gt; 30-40 años):</a:t>
            </a:r>
          </a:p>
          <a:p>
            <a:pPr marL="712788" indent="-357188">
              <a:buFont typeface="Wingdings" pitchFamily="2" charset="2"/>
              <a:buChar char="v"/>
            </a:pPr>
            <a:endParaRPr lang="es-ES_tradnl" sz="1000" dirty="0" smtClean="0">
              <a:latin typeface="Verdana" pitchFamily="34" charset="0"/>
            </a:endParaRPr>
          </a:p>
          <a:p>
            <a:pPr marL="1436688" indent="-355600">
              <a:buFont typeface="Wingdings" pitchFamily="2" charset="2"/>
              <a:buChar char="v"/>
            </a:pPr>
            <a:r>
              <a:rPr lang="es-ES_tradnl" sz="1600" b="1" dirty="0" smtClean="0">
                <a:latin typeface="Verdana" pitchFamily="34" charset="0"/>
              </a:rPr>
              <a:t>Tipo 3</a:t>
            </a:r>
            <a:r>
              <a:rPr lang="es-ES_tradnl" sz="1600" dirty="0" smtClean="0">
                <a:latin typeface="Verdana" pitchFamily="34" charset="0"/>
              </a:rPr>
              <a:t>: comprobaciones sobre definición y desarrollo del PIEGE (o su equivalente, PEV, para CANDU), en mismos aspectos que PGV. En principio debería ser única</a:t>
            </a:r>
          </a:p>
          <a:p>
            <a:pPr marL="1436688" indent="-355600">
              <a:buFont typeface="Wingdings" pitchFamily="2" charset="2"/>
              <a:buChar char="v"/>
            </a:pPr>
            <a:endParaRPr lang="es-ES_tradnl" sz="1000" dirty="0" smtClean="0">
              <a:latin typeface="Verdana" pitchFamily="34" charset="0"/>
            </a:endParaRPr>
          </a:p>
          <a:p>
            <a:pPr marL="1436688" indent="-355600">
              <a:buFont typeface="Wingdings" pitchFamily="2" charset="2"/>
              <a:buChar char="v"/>
            </a:pPr>
            <a:r>
              <a:rPr lang="es-ES_tradnl" sz="1600" b="1" dirty="0" smtClean="0">
                <a:latin typeface="Verdana" pitchFamily="34" charset="0"/>
              </a:rPr>
              <a:t>Tipo 4</a:t>
            </a:r>
            <a:r>
              <a:rPr lang="es-ES_tradnl" sz="1600" dirty="0" smtClean="0">
                <a:latin typeface="Verdana" pitchFamily="34" charset="0"/>
              </a:rPr>
              <a:t>: comprobaciones rutinarias y periódicas sobre control, aplicación y mantenimiento de PGE definidos en el PIEGE y el PGV-LP (o sus equivalentes, PEV y PMS, para CANDU), con verificaciones documentales y </a:t>
            </a:r>
            <a:r>
              <a:rPr lang="es-ES_tradnl" sz="1600" i="1" dirty="0" smtClean="0">
                <a:latin typeface="Verdana" pitchFamily="34" charset="0"/>
              </a:rPr>
              <a:t>walkdowns</a:t>
            </a:r>
            <a:r>
              <a:rPr lang="es-ES_tradnl" sz="1600" dirty="0" smtClean="0">
                <a:latin typeface="Verdana" pitchFamily="34" charset="0"/>
              </a:rPr>
              <a:t> de ESC. Frecuencia anual-bienal, para documentación, y trimestral-semestral para </a:t>
            </a:r>
            <a:r>
              <a:rPr lang="es-ES_tradnl" sz="1600" i="1" dirty="0" smtClean="0">
                <a:latin typeface="Verdana" pitchFamily="34" charset="0"/>
              </a:rPr>
              <a:t>walkdowns</a:t>
            </a:r>
            <a:r>
              <a:rPr lang="es-ES_tradnl" sz="1600" dirty="0" smtClean="0">
                <a:latin typeface="Verdana" pitchFamily="34" charset="0"/>
              </a:rPr>
              <a:t> en planta</a:t>
            </a:r>
          </a:p>
          <a:p>
            <a:pPr marL="1436688" indent="-355600">
              <a:buFont typeface="Wingdings" pitchFamily="2" charset="2"/>
              <a:buChar char="v"/>
            </a:pPr>
            <a:endParaRPr lang="es-ES_tradnl" sz="1000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_tradnl" sz="1600" dirty="0" smtClean="0">
                <a:latin typeface="Verdana" pitchFamily="34" charset="0"/>
              </a:rPr>
              <a:t>Incluye ejemplos de Hojas de Chequeo, tanto para verificación de documentación como para realizar </a:t>
            </a:r>
            <a:r>
              <a:rPr lang="es-ES_tradnl" sz="1600" i="1" dirty="0" smtClean="0">
                <a:latin typeface="Verdana" pitchFamily="34" charset="0"/>
              </a:rPr>
              <a:t>walkdowns</a:t>
            </a:r>
            <a:r>
              <a:rPr lang="es-ES_tradnl" sz="1600" dirty="0" smtClean="0">
                <a:latin typeface="Verdana" pitchFamily="34" charset="0"/>
              </a:rPr>
              <a:t> en planta</a:t>
            </a:r>
          </a:p>
          <a:p>
            <a:pPr>
              <a:buNone/>
            </a:pPr>
            <a:r>
              <a:rPr lang="es-ES_tradnl" sz="2000" b="1" dirty="0">
                <a:latin typeface="Verdana" pitchFamily="34" charset="0"/>
              </a:rPr>
              <a:t>	</a:t>
            </a:r>
            <a:endParaRPr lang="es-ES_tradnl" sz="1600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0"/>
            <a:ext cx="8316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fondo CSN#18                                                   00017FE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1534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sz="2000" b="1" dirty="0">
              <a:latin typeface="Verdana" pitchFamily="34" charset="0"/>
            </a:endParaRPr>
          </a:p>
          <a:p>
            <a:endParaRPr lang="es-ES_tradnl" sz="2000" b="1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0"/>
            <a:ext cx="8316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  <p:sp>
        <p:nvSpPr>
          <p:cNvPr id="6" name="5 Rectángulo"/>
          <p:cNvSpPr/>
          <p:nvPr/>
        </p:nvSpPr>
        <p:spPr>
          <a:xfrm>
            <a:off x="827584" y="1340768"/>
            <a:ext cx="83164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1588">
              <a:buNone/>
            </a:pPr>
            <a:r>
              <a:rPr lang="es-ES" sz="1600" b="1" u="sng" dirty="0" smtClean="0">
                <a:latin typeface="Verdana" pitchFamily="34" charset="0"/>
              </a:rPr>
              <a:t>Contenido de las guías:</a:t>
            </a:r>
          </a:p>
          <a:p>
            <a:pPr marL="354013" indent="1588">
              <a:buNone/>
            </a:pPr>
            <a:endParaRPr lang="es-ES" sz="1600" b="1" u="sng" dirty="0" smtClean="0">
              <a:latin typeface="Verdana" pitchFamily="34" charset="0"/>
            </a:endParaRPr>
          </a:p>
          <a:p>
            <a:pPr marL="354013" indent="-354013">
              <a:buFont typeface="Wingdings" pitchFamily="2" charset="2"/>
              <a:buChar char="Ø"/>
            </a:pPr>
            <a:r>
              <a:rPr lang="es-ES" sz="1600" b="1" u="sng" dirty="0" smtClean="0">
                <a:latin typeface="Verdana" pitchFamily="34" charset="0"/>
              </a:rPr>
              <a:t>DT-4.- </a:t>
            </a:r>
            <a:r>
              <a:rPr lang="es-ES_tradnl" sz="1600" b="1" u="sng" dirty="0" smtClean="0">
                <a:latin typeface="Verdana" pitchFamily="34" charset="0"/>
              </a:rPr>
              <a:t>Aspectos de gestión del envejecimiento y extensión de vida en el marco de la RPS</a:t>
            </a:r>
            <a:endParaRPr lang="es-ES" sz="1600" b="1" u="sng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600" b="1" dirty="0" smtClean="0">
              <a:latin typeface="Verdana" pitchFamily="34" charset="0"/>
            </a:endParaRPr>
          </a:p>
          <a:p>
            <a:pPr marL="712788" indent="-43973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Objeto.-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Establecer los aspectos detallados, dentro de la Revisión Periódica de Seguridad (RPS), relativos a la gestión del envejecimiento de ESC de las CCNN, tanto durante la vida de diseño como en caso de extensión de vida.</a:t>
            </a:r>
          </a:p>
          <a:p>
            <a:pPr marL="712788" indent="-439738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Ámbito.-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Aplicable a todas CCNN de potencia tipos PWR, BWR, CANDU y PHWR, en todas las condiciones de operación</a:t>
            </a:r>
          </a:p>
          <a:p>
            <a:pPr marL="712788" indent="-357188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Alcance.-</a:t>
            </a:r>
            <a:r>
              <a:rPr lang="es-ES" sz="1600" dirty="0" smtClean="0">
                <a:latin typeface="Verdana" pitchFamily="34" charset="0"/>
              </a:rPr>
              <a:t> Determina el “grado de afección” de los factores de seguridad definidos en guía NS-G-2.10 de OIEA:</a:t>
            </a:r>
          </a:p>
          <a:p>
            <a:pPr marL="712788" indent="-357188">
              <a:buFont typeface="Wingdings" pitchFamily="2" charset="2"/>
              <a:buChar char="v"/>
            </a:pPr>
            <a:endParaRPr lang="es-ES" sz="1600" b="1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Factores </a:t>
            </a:r>
            <a:r>
              <a:rPr lang="es-ES" sz="1600" b="1" dirty="0" smtClean="0">
                <a:latin typeface="Verdana" pitchFamily="34" charset="0"/>
              </a:rPr>
              <a:t>FS-1, 2, 3, 4a, 4b, 9, 10</a:t>
            </a:r>
            <a:r>
              <a:rPr lang="es-ES" sz="1600" dirty="0" smtClean="0">
                <a:latin typeface="Verdana" pitchFamily="34" charset="0"/>
              </a:rPr>
              <a:t>: especialmente afectados por gestión de vida</a:t>
            </a:r>
          </a:p>
          <a:p>
            <a:pPr marL="1081088" indent="-368300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Factores </a:t>
            </a:r>
            <a:r>
              <a:rPr lang="es-ES" sz="1600" b="1" dirty="0" smtClean="0">
                <a:latin typeface="Verdana" pitchFamily="34" charset="0"/>
              </a:rPr>
              <a:t>FS-5, 6, 7, 11, 12</a:t>
            </a:r>
            <a:r>
              <a:rPr lang="es-ES" sz="1600" dirty="0" smtClean="0">
                <a:latin typeface="Verdana" pitchFamily="34" charset="0"/>
              </a:rPr>
              <a:t>: relativamente afectados </a:t>
            </a:r>
          </a:p>
          <a:p>
            <a:pPr marL="1081088" indent="-368300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Factores </a:t>
            </a:r>
            <a:r>
              <a:rPr lang="es-ES" sz="1600" b="1" dirty="0" smtClean="0">
                <a:latin typeface="Verdana" pitchFamily="34" charset="0"/>
              </a:rPr>
              <a:t>FS-8, 13, 14</a:t>
            </a:r>
            <a:r>
              <a:rPr lang="es-ES" sz="1600" dirty="0" smtClean="0">
                <a:latin typeface="Verdana" pitchFamily="34" charset="0"/>
              </a:rPr>
              <a:t>: nada o apenas afectados </a:t>
            </a:r>
            <a:endParaRPr lang="es-E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fondo CSN#02.2                                                 0001A3E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68760"/>
            <a:ext cx="8153400" cy="55892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>
              <a:buNone/>
            </a:pPr>
            <a:r>
              <a:rPr lang="es-ES" sz="1600" b="1" dirty="0" smtClean="0">
                <a:latin typeface="Verdana" pitchFamily="34" charset="0"/>
              </a:rPr>
              <a:t>	Conclusiones:</a:t>
            </a:r>
          </a:p>
          <a:p>
            <a:pPr marL="355600"/>
            <a:endParaRPr lang="es-ES" sz="1600" b="1" dirty="0" smtClean="0">
              <a:latin typeface="Verdana" pitchFamily="34" charset="0"/>
            </a:endParaRPr>
          </a:p>
          <a:p>
            <a:pPr marL="355600" indent="-355600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El proyecto PREEV ha generado, en el marco del FORO Iberoamericano (apoyado por OIEA) un conjunto de guías reguladoras para definir criterios sobre gestión del envejecimiento y operación a largo plazo de CCNN.</a:t>
            </a:r>
          </a:p>
          <a:p>
            <a:pPr marL="355600">
              <a:buFont typeface="Wingdings" pitchFamily="2" charset="2"/>
              <a:buChar char="Ø"/>
            </a:pPr>
            <a:endParaRPr lang="es-ES" sz="1600" dirty="0" smtClean="0">
              <a:latin typeface="Verdana" pitchFamily="34" charset="0"/>
            </a:endParaRPr>
          </a:p>
          <a:p>
            <a:pPr marL="355600" indent="-355600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Las 4 guías cubren los aspectos de: criterios generales y normativa aplicable, evaluación e inspección reguladora, y la interrelación de la gestión de vida y la operación a largo plazo en el marco de la RPS.</a:t>
            </a:r>
          </a:p>
          <a:p>
            <a:pPr>
              <a:buFont typeface="Wingdings" pitchFamily="2" charset="2"/>
              <a:buChar char="Ø"/>
            </a:pPr>
            <a:endParaRPr lang="es-ES" sz="1600" dirty="0" smtClean="0">
              <a:latin typeface="Verdana" pitchFamily="34" charset="0"/>
            </a:endParaRPr>
          </a:p>
          <a:p>
            <a:pPr marL="355600" indent="-355600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Basado en los estándares de OIEA, en normas reguladoras de los países tecnológicos (USA, Canadá) y de España, y en recomendaciones WENRA, y adaptado a características técnico-legales sobre SN de países del FORO con CCNN (Argentina, Brasil, España y México) o con previsión de tenerlas.</a:t>
            </a:r>
          </a:p>
          <a:p>
            <a:pPr marL="355600" indent="-355600">
              <a:buFont typeface="Wingdings" pitchFamily="2" charset="2"/>
              <a:buChar char="Ø"/>
            </a:pPr>
            <a:endParaRPr lang="es-ES" sz="1000" dirty="0" smtClean="0">
              <a:latin typeface="Verdana" pitchFamily="34" charset="0"/>
            </a:endParaRPr>
          </a:p>
          <a:p>
            <a:pPr marL="355600" indent="-355600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Prevista su presentación al OIEA en 2011 para: </a:t>
            </a:r>
          </a:p>
          <a:p>
            <a:pPr marL="355600" indent="-355600">
              <a:buFont typeface="Wingdings" pitchFamily="2" charset="2"/>
              <a:buChar char="Ø"/>
            </a:pPr>
            <a:endParaRPr lang="es-ES" sz="1000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edición como TEC-DOC</a:t>
            </a:r>
          </a:p>
          <a:p>
            <a:pPr marL="712788" indent="-357188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servir de base técnica para desarrollo de futura norma o guía OIEA  </a:t>
            </a:r>
          </a:p>
          <a:p>
            <a:pPr>
              <a:buNone/>
            </a:pPr>
            <a:r>
              <a:rPr lang="es-ES_tradnl" sz="2000" b="1" dirty="0">
                <a:latin typeface="Verdana" pitchFamily="34" charset="0"/>
              </a:rPr>
              <a:t>	</a:t>
            </a:r>
            <a:endParaRPr lang="es-ES_tradnl" sz="1600" b="1" dirty="0">
              <a:latin typeface="Verdana" pitchFamily="34" charset="0"/>
            </a:endParaRPr>
          </a:p>
          <a:p>
            <a:pPr lvl="1"/>
            <a:endParaRPr lang="es-ES_tradnl" sz="1600" b="1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0"/>
            <a:ext cx="8388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1295400"/>
            <a:ext cx="762000" cy="5562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rgbClr val="00CC00"/>
                </a:solidFill>
                <a:latin typeface="Verdana" pitchFamily="34" charset="0"/>
              </a:rPr>
              <a:t>MUCHAS GRACIAS POR VUESTRA ATENCIÓN.</a:t>
            </a:r>
          </a:p>
          <a:p>
            <a:pPr algn="ctr"/>
            <a:r>
              <a:rPr lang="es-ES" b="1" dirty="0" smtClean="0">
                <a:solidFill>
                  <a:srgbClr val="00CC00"/>
                </a:solidFill>
                <a:latin typeface="Verdana" pitchFamily="34" charset="0"/>
              </a:rPr>
              <a:t> </a:t>
            </a:r>
          </a:p>
          <a:p>
            <a:pPr algn="ctr"/>
            <a:r>
              <a:rPr lang="es-ES" b="1" dirty="0" smtClean="0">
                <a:solidFill>
                  <a:srgbClr val="00CC00"/>
                </a:solidFill>
                <a:latin typeface="Verdana" pitchFamily="34" charset="0"/>
              </a:rPr>
              <a:t>DUDAS, CUESTIONES, COMENTARIOS?</a:t>
            </a:r>
            <a:endParaRPr lang="es-ES" b="1" dirty="0">
              <a:solidFill>
                <a:srgbClr val="00CC00"/>
              </a:solidFill>
              <a:latin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7584" y="0"/>
            <a:ext cx="8316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4" name="Picture 6" descr="fondo CSN#05                                                   00017FE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0772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2000" b="1" dirty="0">
              <a:latin typeface="Verdana" pitchFamily="34" charset="0"/>
            </a:endParaRPr>
          </a:p>
          <a:p>
            <a:pPr lvl="1"/>
            <a:endParaRPr lang="es-ES" sz="1800" b="1" dirty="0">
              <a:latin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27584" y="0"/>
            <a:ext cx="83164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</a:p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</a:p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/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octubre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/ 2011</a:t>
            </a:r>
          </a:p>
          <a:p>
            <a:pPr algn="ctr"/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_tradnl" sz="1600" dirty="0" smtClean="0">
              <a:latin typeface="Verdana" pitchFamily="34" charset="0"/>
            </a:endParaRPr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27584" y="134076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600" dirty="0" smtClean="0">
                <a:latin typeface="Verdana" pitchFamily="34" charset="0"/>
              </a:rPr>
              <a:t>El Proyecto PREEV se planteó con los siguientes objetivos:</a:t>
            </a:r>
          </a:p>
          <a:p>
            <a:pPr>
              <a:spcBef>
                <a:spcPts val="0"/>
              </a:spcBef>
            </a:pPr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600" b="1" u="sng" dirty="0" smtClean="0">
                <a:latin typeface="Verdana" pitchFamily="34" charset="0"/>
              </a:rPr>
              <a:t>Objetivo general</a:t>
            </a:r>
            <a:r>
              <a:rPr lang="es-ES_tradnl" sz="1600" b="1" dirty="0" smtClean="0">
                <a:latin typeface="Verdana" pitchFamily="34" charset="0"/>
              </a:rPr>
              <a:t>:</a:t>
            </a:r>
            <a:endParaRPr lang="es-ES" sz="1600" b="1" dirty="0" smtClean="0">
              <a:latin typeface="Verdana" pitchFamily="34" charset="0"/>
            </a:endParaRPr>
          </a:p>
          <a:p>
            <a:pPr>
              <a:spcBef>
                <a:spcPts val="0"/>
              </a:spcBef>
            </a:pPr>
            <a:endParaRPr lang="es-ES" sz="1600" dirty="0" smtClean="0">
              <a:latin typeface="Verdana" pitchFamily="34" charset="0"/>
            </a:endParaRPr>
          </a:p>
          <a:p>
            <a:pPr marL="727075"/>
            <a:r>
              <a:rPr lang="es-ES_tradnl" sz="1600" dirty="0" smtClean="0">
                <a:latin typeface="Verdana" pitchFamily="34" charset="0"/>
              </a:rPr>
              <a:t>Mejorar acción reguladora relativa al control de programas de gestión de vida y de procesos de licenciamiento de extensión de vida (operación a largo plazo) de centrales nucleares, en países de región iberoamericana (FORO) con CCNN</a:t>
            </a:r>
            <a:endParaRPr lang="es-ES" sz="1600" dirty="0" smtClean="0">
              <a:latin typeface="Verdana" pitchFamily="34" charset="0"/>
            </a:endParaRPr>
          </a:p>
          <a:p>
            <a:pPr>
              <a:spcBef>
                <a:spcPts val="0"/>
              </a:spcBef>
            </a:pPr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600" b="1" u="sng" dirty="0" smtClean="0">
                <a:latin typeface="Verdana" pitchFamily="34" charset="0"/>
              </a:rPr>
              <a:t>Objetivos específicos</a:t>
            </a:r>
            <a:r>
              <a:rPr lang="es-ES_tradnl" sz="1600" b="1" dirty="0" smtClean="0">
                <a:latin typeface="Verdana" pitchFamily="34" charset="0"/>
              </a:rPr>
              <a:t>:</a:t>
            </a:r>
            <a:endParaRPr lang="es-ES" sz="1600" dirty="0" smtClean="0">
              <a:latin typeface="Verdana" pitchFamily="34" charset="0"/>
            </a:endParaRPr>
          </a:p>
          <a:p>
            <a:pPr>
              <a:spcBef>
                <a:spcPts val="0"/>
              </a:spcBef>
            </a:pPr>
            <a:endParaRPr lang="es-ES" sz="1600" dirty="0" smtClean="0">
              <a:latin typeface="Verdana" pitchFamily="34" charset="0"/>
            </a:endParaRPr>
          </a:p>
          <a:p>
            <a:pPr marL="722313" lvl="0" indent="-360363"/>
            <a:r>
              <a:rPr lang="es-ES_tradnl" sz="1600" dirty="0" smtClean="0">
                <a:latin typeface="Verdana" pitchFamily="34" charset="0"/>
              </a:rPr>
              <a:t>Desarrollar una serie de guías generales, no vinculantes, sobre: </a:t>
            </a: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u="sng" dirty="0" smtClean="0">
                <a:latin typeface="Verdana" pitchFamily="34" charset="0"/>
              </a:rPr>
              <a:t>criterios reguladores generales y normativa aplicable </a:t>
            </a:r>
            <a:r>
              <a:rPr lang="es-ES_tradnl" sz="1600" dirty="0" smtClean="0">
                <a:latin typeface="Verdana" pitchFamily="34" charset="0"/>
              </a:rPr>
              <a:t>a la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u="sng" dirty="0" smtClean="0">
                <a:latin typeface="Verdana" pitchFamily="34" charset="0"/>
              </a:rPr>
              <a:t>evaluación reguladora </a:t>
            </a:r>
            <a:r>
              <a:rPr lang="es-ES_tradnl" sz="1600" dirty="0" smtClean="0">
                <a:latin typeface="Verdana" pitchFamily="34" charset="0"/>
              </a:rPr>
              <a:t>sobre temas asociados a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u="sng" dirty="0" smtClean="0">
                <a:latin typeface="Verdana" pitchFamily="34" charset="0"/>
              </a:rPr>
              <a:t>inspección reguladora </a:t>
            </a:r>
            <a:r>
              <a:rPr lang="es-ES_tradnl" sz="1600" dirty="0" smtClean="0">
                <a:latin typeface="Verdana" pitchFamily="34" charset="0"/>
              </a:rPr>
              <a:t>de programas y proyectos de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dirty="0" smtClean="0">
                <a:latin typeface="Verdana" pitchFamily="34" charset="0"/>
              </a:rPr>
              <a:t>aspectos de gestión del envejecimiento y extensión de vida en el </a:t>
            </a:r>
            <a:r>
              <a:rPr lang="es-ES_tradnl" sz="1600" u="sng" dirty="0" smtClean="0">
                <a:latin typeface="Verdana" pitchFamily="34" charset="0"/>
              </a:rPr>
              <a:t>marco de la Revisión Periódica de la Seguridad</a:t>
            </a:r>
            <a:r>
              <a:rPr lang="es-ES_tradnl" sz="1600" dirty="0" smtClean="0">
                <a:latin typeface="Verdana" pitchFamily="34" charset="0"/>
              </a:rPr>
              <a:t> (RPS)</a:t>
            </a:r>
            <a:endParaRPr lang="es-ES" sz="16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fondo CSN#07                                                   00017FE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3166" name="Rectangle 94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r>
              <a:rPr lang="es-ES_tradnl" sz="2000" dirty="0" smtClean="0">
                <a:latin typeface="Verdana" pitchFamily="34" charset="0"/>
              </a:rPr>
              <a:t/>
            </a:r>
            <a:br>
              <a:rPr lang="es-ES_tradnl" sz="2000" dirty="0" smtClean="0">
                <a:latin typeface="Verdana" pitchFamily="34" charset="0"/>
              </a:rPr>
            </a:b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67" name="Rectangle 9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340768"/>
            <a:ext cx="8153400" cy="55172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s-ES" sz="1600" b="1" u="sng" dirty="0" smtClean="0">
                <a:latin typeface="Verdana" pitchFamily="34" charset="0"/>
              </a:rPr>
              <a:t>Consideraciones generales (I)</a:t>
            </a:r>
            <a:r>
              <a:rPr lang="es-ES" sz="1600" b="1" dirty="0" smtClean="0">
                <a:latin typeface="Verdana" pitchFamily="34" charset="0"/>
              </a:rPr>
              <a:t>:</a:t>
            </a:r>
          </a:p>
          <a:p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El proyecto debía cubrir un </a:t>
            </a:r>
            <a:r>
              <a:rPr lang="es-ES" sz="1600" u="sng" dirty="0" smtClean="0">
                <a:latin typeface="Verdana" pitchFamily="34" charset="0"/>
              </a:rPr>
              <a:t>doble ámbito</a:t>
            </a:r>
            <a:r>
              <a:rPr lang="es-ES" sz="1600" dirty="0" smtClean="0">
                <a:latin typeface="Verdana" pitchFamily="34" charset="0"/>
              </a:rPr>
              <a:t>, apoyado en los mismos fundamentos científicos y tecnológicos:</a:t>
            </a:r>
          </a:p>
          <a:p>
            <a:pPr>
              <a:buNone/>
            </a:pPr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pPr marL="727075"/>
            <a:r>
              <a:rPr lang="es-ES" sz="1600" dirty="0" smtClean="0">
                <a:latin typeface="Verdana" pitchFamily="34" charset="0"/>
              </a:rPr>
              <a:t>Programas de gestión de vida (envejecimiento) de las centrales nucleares, durante su vida de diseño</a:t>
            </a:r>
          </a:p>
          <a:p>
            <a:pPr marL="727075"/>
            <a:r>
              <a:rPr lang="es-ES" sz="1600" dirty="0" smtClean="0">
                <a:latin typeface="Verdana" pitchFamily="34" charset="0"/>
              </a:rPr>
              <a:t>Proceso de licenciamiento de extensión de vida y posterior operación a largo plazo</a:t>
            </a:r>
          </a:p>
          <a:p>
            <a:pPr>
              <a:buNone/>
            </a:pPr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En cuanto a las </a:t>
            </a:r>
            <a:r>
              <a:rPr lang="es-ES" sz="1600" u="sng" dirty="0" smtClean="0">
                <a:latin typeface="Verdana" pitchFamily="34" charset="0"/>
              </a:rPr>
              <a:t>actividades reguladoras</a:t>
            </a:r>
            <a:r>
              <a:rPr lang="es-ES" sz="1600" dirty="0" smtClean="0">
                <a:latin typeface="Verdana" pitchFamily="34" charset="0"/>
              </a:rPr>
              <a:t>, el proyecto debía abarcar: </a:t>
            </a:r>
          </a:p>
          <a:p>
            <a:endParaRPr lang="es-ES" sz="1600" dirty="0" smtClean="0">
              <a:latin typeface="Verdana" pitchFamily="34" charset="0"/>
            </a:endParaRPr>
          </a:p>
          <a:p>
            <a:pPr marL="727075"/>
            <a:r>
              <a:rPr lang="es-ES" sz="1600" dirty="0" smtClean="0">
                <a:latin typeface="Verdana" pitchFamily="34" charset="0"/>
              </a:rPr>
              <a:t>El marco normativo y de licenciamiento aplicable en cada país (guías no vinculantes)</a:t>
            </a:r>
          </a:p>
          <a:p>
            <a:pPr marL="727075"/>
            <a:r>
              <a:rPr lang="es-ES" sz="1600" dirty="0" smtClean="0">
                <a:latin typeface="Verdana" pitchFamily="34" charset="0"/>
              </a:rPr>
              <a:t>Las prácticas utilizadas en los procesos reguladores (evaluación e inspección, básicamente)</a:t>
            </a:r>
          </a:p>
          <a:p>
            <a:pPr>
              <a:buNone/>
            </a:pPr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r>
              <a:rPr lang="es-ES" sz="1600" dirty="0" smtClean="0">
                <a:latin typeface="Verdana" pitchFamily="34" charset="0"/>
              </a:rPr>
              <a:t>En ambos casos, se debían </a:t>
            </a:r>
            <a:r>
              <a:rPr lang="es-ES" sz="1600" u="sng" dirty="0" smtClean="0">
                <a:latin typeface="Verdana" pitchFamily="34" charset="0"/>
              </a:rPr>
              <a:t>normalizar los elementos utilizados </a:t>
            </a:r>
            <a:r>
              <a:rPr lang="es-ES" sz="1600" dirty="0" smtClean="0">
                <a:latin typeface="Verdana" pitchFamily="34" charset="0"/>
              </a:rPr>
              <a:t>en cada país, y </a:t>
            </a:r>
            <a:r>
              <a:rPr lang="es-ES" sz="1600" u="sng" dirty="0" smtClean="0">
                <a:latin typeface="Verdana" pitchFamily="34" charset="0"/>
              </a:rPr>
              <a:t>contrastarlos con los estándares internacionales </a:t>
            </a:r>
            <a:r>
              <a:rPr lang="es-ES" sz="1600" dirty="0" smtClean="0">
                <a:latin typeface="Verdana" pitchFamily="34" charset="0"/>
              </a:rPr>
              <a:t>existentes</a:t>
            </a:r>
            <a:endParaRPr lang="es-ES_tradnl" sz="1600" dirty="0" smtClean="0">
              <a:latin typeface="Verdana" pitchFamily="34" charset="0"/>
            </a:endParaRPr>
          </a:p>
          <a:p>
            <a:endParaRPr lang="es-ES" sz="1800" b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050" descr="fondo CSN#20.2                                                 0001A3E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7587" name="Rectangle 2051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 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7588" name="Rectangle 20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80772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latin typeface="Verdana" pitchFamily="34" charset="0"/>
            </a:endParaRPr>
          </a:p>
          <a:p>
            <a:endParaRPr lang="es-ES" sz="2000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340768"/>
            <a:ext cx="83884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600" b="1" u="sng" dirty="0" smtClean="0">
                <a:latin typeface="Verdana" pitchFamily="34" charset="0"/>
              </a:rPr>
              <a:t>Consideraciones generales (II)</a:t>
            </a:r>
            <a:r>
              <a:rPr lang="es-ES" sz="1600" b="1" dirty="0" smtClean="0">
                <a:latin typeface="Verdana" pitchFamily="34" charset="0"/>
              </a:rPr>
              <a:t>:</a:t>
            </a:r>
          </a:p>
          <a:p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b="1" dirty="0" smtClean="0">
                <a:latin typeface="Verdana" pitchFamily="34" charset="0"/>
              </a:rPr>
              <a:t>Referencias aplicables</a:t>
            </a:r>
            <a:r>
              <a:rPr lang="es-ES" sz="1600" dirty="0" smtClean="0">
                <a:latin typeface="Verdana" pitchFamily="34" charset="0"/>
              </a:rPr>
              <a:t>:</a:t>
            </a:r>
          </a:p>
          <a:p>
            <a:pPr>
              <a:buNone/>
            </a:pPr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pPr marL="722313" indent="-360363">
              <a:buFont typeface="Wingdings" pitchFamily="2" charset="2"/>
              <a:buChar char="ü"/>
            </a:pPr>
            <a:r>
              <a:rPr lang="es-ES" sz="1600" u="sng" dirty="0" smtClean="0">
                <a:latin typeface="Verdana" pitchFamily="34" charset="0"/>
              </a:rPr>
              <a:t>Estándares de seguridad OIEA</a:t>
            </a:r>
            <a:r>
              <a:rPr lang="es-ES" sz="1600" dirty="0" smtClean="0">
                <a:latin typeface="Verdana" pitchFamily="34" charset="0"/>
              </a:rPr>
              <a:t>:</a:t>
            </a:r>
          </a:p>
          <a:p>
            <a:endParaRPr lang="es-ES" sz="1000" dirty="0" smtClean="0">
              <a:latin typeface="Verdana" pitchFamily="34" charset="0"/>
            </a:endParaRPr>
          </a:p>
          <a:p>
            <a:pPr marL="1077913"/>
            <a:r>
              <a:rPr lang="es-ES" sz="1600" dirty="0" smtClean="0">
                <a:latin typeface="Verdana" pitchFamily="34" charset="0"/>
              </a:rPr>
              <a:t>Guía NS-G-2.12, 2009 (Ageing management)</a:t>
            </a:r>
          </a:p>
          <a:p>
            <a:pPr marL="1077913"/>
            <a:r>
              <a:rPr lang="es-ES" sz="1600" dirty="0" smtClean="0">
                <a:latin typeface="Verdana" pitchFamily="34" charset="0"/>
              </a:rPr>
              <a:t>Guía NS-G-2.10, 2003 (RPS)</a:t>
            </a:r>
          </a:p>
          <a:p>
            <a:pPr marL="1077913"/>
            <a:r>
              <a:rPr lang="es-ES" sz="1600" dirty="0" smtClean="0">
                <a:latin typeface="Verdana" pitchFamily="34" charset="0"/>
              </a:rPr>
              <a:t>Guía SS-17, 2008 (SALTO)</a:t>
            </a:r>
          </a:p>
          <a:p>
            <a:pPr marL="1077913"/>
            <a:r>
              <a:rPr lang="es-ES" sz="1600" dirty="0" smtClean="0">
                <a:latin typeface="Verdana" pitchFamily="34" charset="0"/>
              </a:rPr>
              <a:t>Informe </a:t>
            </a:r>
            <a:r>
              <a:rPr lang="es-ES" sz="1600" i="1" dirty="0" smtClean="0">
                <a:latin typeface="Verdana" pitchFamily="34" charset="0"/>
              </a:rPr>
              <a:t>“Safety glossary and terminology for NS and RP”</a:t>
            </a:r>
            <a:r>
              <a:rPr lang="es-ES" sz="1600" dirty="0" smtClean="0">
                <a:latin typeface="Verdana" pitchFamily="34" charset="0"/>
              </a:rPr>
              <a:t>, 2007</a:t>
            </a:r>
          </a:p>
          <a:p>
            <a:endParaRPr lang="es-ES" sz="1000" dirty="0" smtClean="0">
              <a:latin typeface="Verdana" pitchFamily="34" charset="0"/>
            </a:endParaRPr>
          </a:p>
          <a:p>
            <a:pPr marL="727075" indent="-365125">
              <a:buFont typeface="Wingdings" pitchFamily="2" charset="2"/>
              <a:buChar char="ü"/>
            </a:pPr>
            <a:r>
              <a:rPr lang="es-ES" sz="1600" u="sng" dirty="0" smtClean="0">
                <a:latin typeface="Verdana" pitchFamily="34" charset="0"/>
              </a:rPr>
              <a:t>Normas de países tecnológicos</a:t>
            </a:r>
            <a:r>
              <a:rPr lang="es-ES" sz="1600" dirty="0" smtClean="0">
                <a:latin typeface="Verdana" pitchFamily="34" charset="0"/>
              </a:rPr>
              <a:t>:</a:t>
            </a:r>
          </a:p>
          <a:p>
            <a:endParaRPr lang="es-ES" sz="1600" dirty="0" smtClean="0">
              <a:latin typeface="Verdana" pitchFamily="34" charset="0"/>
            </a:endParaRPr>
          </a:p>
          <a:p>
            <a:pPr marL="1073150"/>
            <a:r>
              <a:rPr lang="es-ES" sz="1600" dirty="0" smtClean="0">
                <a:latin typeface="Verdana" pitchFamily="34" charset="0"/>
              </a:rPr>
              <a:t>Regla 10CFR54, 1995 (USNRC) + NUREG-1800, NUREG-1801, rev.1, y NEI-95-10, rev.6</a:t>
            </a:r>
          </a:p>
          <a:p>
            <a:pPr marL="1073150"/>
            <a:r>
              <a:rPr lang="es-ES" sz="1600" dirty="0" smtClean="0">
                <a:latin typeface="Verdana" pitchFamily="34" charset="0"/>
              </a:rPr>
              <a:t>Norma RD-360-Candu, 2008 (CSNC)</a:t>
            </a:r>
          </a:p>
          <a:p>
            <a:pPr marL="1073150"/>
            <a:r>
              <a:rPr lang="es-ES" sz="1600" dirty="0" smtClean="0">
                <a:latin typeface="Verdana" pitchFamily="34" charset="0"/>
              </a:rPr>
              <a:t>Instrucción IS-22, 2009 (CSN) + Proceds. PT-IV-105 (eval.) y 223 (insp.)</a:t>
            </a:r>
          </a:p>
          <a:p>
            <a:pPr marL="727075" indent="-365125"/>
            <a:endParaRPr lang="es-ES" sz="1600" dirty="0" smtClean="0">
              <a:latin typeface="Verdana" pitchFamily="34" charset="0"/>
            </a:endParaRPr>
          </a:p>
          <a:p>
            <a:pPr marL="722313" indent="-360363">
              <a:buFont typeface="Wingdings" pitchFamily="2" charset="2"/>
              <a:buChar char="q"/>
            </a:pPr>
            <a:r>
              <a:rPr lang="es-ES" sz="1600" dirty="0" smtClean="0">
                <a:latin typeface="Verdana" pitchFamily="34" charset="0"/>
              </a:rPr>
              <a:t>Incluye recomendaciones WENRA sobre gestión envejecimiento (Ref. Level nº I: Ageing management)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fondo CSN#19.2                                                 0001A3E0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 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1534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1800" b="1" dirty="0">
              <a:latin typeface="Verdana" pitchFamily="34" charset="0"/>
            </a:endParaRPr>
          </a:p>
          <a:p>
            <a:endParaRPr lang="es-ES_tradnl" dirty="0"/>
          </a:p>
        </p:txBody>
      </p:sp>
      <p:sp>
        <p:nvSpPr>
          <p:cNvPr id="5" name="4 Rectángulo"/>
          <p:cNvSpPr/>
          <p:nvPr/>
        </p:nvSpPr>
        <p:spPr>
          <a:xfrm>
            <a:off x="827584" y="1268760"/>
            <a:ext cx="83164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1600" b="1" u="sng" dirty="0" smtClean="0">
                <a:latin typeface="Verdana" pitchFamily="34" charset="0"/>
              </a:rPr>
              <a:t>Consideraciones generales (III)</a:t>
            </a:r>
            <a:r>
              <a:rPr lang="es-ES" sz="1600" b="1" dirty="0" smtClean="0">
                <a:latin typeface="Verdana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es-ES" sz="1600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Seis países participantes </a:t>
            </a:r>
            <a:r>
              <a:rPr lang="es-ES_tradnl" sz="1600" dirty="0" smtClean="0">
                <a:latin typeface="Verdana" pitchFamily="34" charset="0"/>
              </a:rPr>
              <a:t>(</a:t>
            </a:r>
            <a:r>
              <a:rPr lang="es-ES_tradnl" sz="1600" u="sng" dirty="0" smtClean="0">
                <a:latin typeface="Verdana" pitchFamily="34" charset="0"/>
              </a:rPr>
              <a:t>México</a:t>
            </a:r>
            <a:r>
              <a:rPr lang="es-ES_tradnl" sz="1600" dirty="0" smtClean="0">
                <a:latin typeface="Verdana" pitchFamily="34" charset="0"/>
              </a:rPr>
              <a:t>, </a:t>
            </a:r>
            <a:r>
              <a:rPr lang="es-ES_tradnl" sz="1600" u="sng" dirty="0" smtClean="0">
                <a:latin typeface="Verdana" pitchFamily="34" charset="0"/>
              </a:rPr>
              <a:t>Brasil</a:t>
            </a:r>
            <a:r>
              <a:rPr lang="es-ES_tradnl" sz="1600" dirty="0" smtClean="0">
                <a:latin typeface="Verdana" pitchFamily="34" charset="0"/>
              </a:rPr>
              <a:t>, </a:t>
            </a:r>
            <a:r>
              <a:rPr lang="es-ES_tradnl" sz="1600" u="sng" dirty="0" smtClean="0">
                <a:latin typeface="Verdana" pitchFamily="34" charset="0"/>
              </a:rPr>
              <a:t>Argentina</a:t>
            </a:r>
            <a:r>
              <a:rPr lang="es-ES_tradnl" sz="1600" dirty="0" smtClean="0">
                <a:latin typeface="Verdana" pitchFamily="34" charset="0"/>
              </a:rPr>
              <a:t>, </a:t>
            </a:r>
            <a:r>
              <a:rPr lang="es-ES_tradnl" sz="1600" u="sng" dirty="0" smtClean="0">
                <a:latin typeface="Verdana" pitchFamily="34" charset="0"/>
              </a:rPr>
              <a:t>España</a:t>
            </a:r>
            <a:r>
              <a:rPr lang="es-ES_tradnl" sz="1600" dirty="0" smtClean="0">
                <a:latin typeface="Verdana" pitchFamily="34" charset="0"/>
              </a:rPr>
              <a:t>, Chile, Cuba)</a:t>
            </a:r>
          </a:p>
          <a:p>
            <a:pPr>
              <a:buFont typeface="Wingdings" pitchFamily="2" charset="2"/>
              <a:buChar char="Ø"/>
            </a:pPr>
            <a:endParaRPr lang="es-ES_tradnl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Duración 2 años (enero 2009 - octubre 2010)</a:t>
            </a:r>
          </a:p>
          <a:p>
            <a:pPr>
              <a:buFont typeface="Wingdings" pitchFamily="2" charset="2"/>
              <a:buChar char="Ø"/>
            </a:pPr>
            <a:endParaRPr lang="es-E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5 talleres técnicos (una semana/taller):</a:t>
            </a:r>
          </a:p>
          <a:p>
            <a:pPr>
              <a:buFont typeface="Wingdings" pitchFamily="2" charset="2"/>
              <a:buChar char="Ø"/>
            </a:pPr>
            <a:endParaRPr lang="es-ES" sz="1600" dirty="0" smtClean="0">
              <a:latin typeface="Verdana" pitchFamily="34" charset="0"/>
            </a:endParaRPr>
          </a:p>
          <a:p>
            <a:pPr marL="722313" indent="-36036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Preparación, discusión y aprobación de guías técnicas + Memoria Técnica Final</a:t>
            </a:r>
          </a:p>
          <a:p>
            <a:pPr marL="722313" indent="-360363">
              <a:buFont typeface="Arial" pitchFamily="34" charset="0"/>
              <a:buChar char="•"/>
            </a:pPr>
            <a:endParaRPr lang="es-ES" sz="1600" dirty="0" smtClean="0">
              <a:latin typeface="Verdana" pitchFamily="34" charset="0"/>
            </a:endParaRPr>
          </a:p>
          <a:p>
            <a:pPr marL="722313" indent="-36036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Visitas técnicas a CCNN (Angra, Sª.Mª. Garoña, Embalse y Laguna Verde)</a:t>
            </a:r>
          </a:p>
          <a:p>
            <a:pPr marL="722313" indent="-360363">
              <a:buFont typeface="Arial" pitchFamily="34" charset="0"/>
              <a:buChar char="•"/>
            </a:pPr>
            <a:endParaRPr lang="es-ES" sz="1600" dirty="0" smtClean="0">
              <a:latin typeface="Verdana" pitchFamily="34" charset="0"/>
            </a:endParaRPr>
          </a:p>
          <a:p>
            <a:pPr marL="722313" indent="-36036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Discusión del proyecto y de visión sobre gestión del envejecimiento y operación a largo plazo con Operadores de CCNN </a:t>
            </a:r>
          </a:p>
          <a:p>
            <a:pPr marL="361950" indent="-360363">
              <a:buFont typeface="Arial" pitchFamily="34" charset="0"/>
              <a:buChar char="•"/>
            </a:pPr>
            <a:endParaRPr lang="es-ES" sz="1600" dirty="0" smtClean="0">
              <a:latin typeface="Verdana" pitchFamily="34" charset="0"/>
            </a:endParaRPr>
          </a:p>
          <a:p>
            <a:pPr marL="361950" indent="-360363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Proyecto financiado por FORO Iberoamericano (75.000 US$), con apoyo logístico del OIEA (Secretaría Técnica)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01 CSN banda                                                   0001D262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 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340768"/>
            <a:ext cx="80772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488" indent="0">
              <a:buNone/>
            </a:pPr>
            <a:r>
              <a:rPr lang="es-ES" sz="1600" b="1" u="sng" dirty="0" smtClean="0">
                <a:latin typeface="Verdana" pitchFamily="34" charset="0"/>
              </a:rPr>
              <a:t>Resultados</a:t>
            </a:r>
            <a:r>
              <a:rPr lang="es-ES" sz="1600" b="1" dirty="0" smtClean="0">
                <a:latin typeface="Verdana" pitchFamily="34" charset="0"/>
              </a:rPr>
              <a:t>:</a:t>
            </a:r>
          </a:p>
          <a:p>
            <a:endParaRPr lang="es-ES" sz="2000" b="1" dirty="0">
              <a:latin typeface="Verdana" pitchFamily="34" charset="0"/>
            </a:endParaRPr>
          </a:p>
          <a:p>
            <a:pPr lvl="1"/>
            <a:endParaRPr lang="es-ES_tradnl" sz="1800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1340768"/>
            <a:ext cx="8316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600" b="1" dirty="0" smtClean="0">
              <a:latin typeface="Verdana" pitchFamily="34" charset="0"/>
            </a:endParaRPr>
          </a:p>
          <a:p>
            <a:pPr marL="360363" lvl="1">
              <a:spcBef>
                <a:spcPts val="0"/>
              </a:spcBef>
              <a:buFont typeface="Wingdings" pitchFamily="2" charset="2"/>
              <a:buChar char="Ø"/>
            </a:pPr>
            <a:endParaRPr lang="es-ES_tradnl" sz="1600" dirty="0" smtClean="0">
              <a:latin typeface="Verdana" pitchFamily="34" charset="0"/>
            </a:endParaRPr>
          </a:p>
          <a:p>
            <a:pPr marL="0" lvl="1" indent="360363">
              <a:buFont typeface="Wingdings" pitchFamily="2" charset="2"/>
              <a:buChar char="Ø"/>
            </a:pPr>
            <a:r>
              <a:rPr lang="es-ES_tradnl" sz="1600" dirty="0" smtClean="0">
                <a:latin typeface="Verdana" pitchFamily="34" charset="0"/>
              </a:rPr>
              <a:t>Elaboración de cuatro guías técnicas y un informe resumen (en español):</a:t>
            </a:r>
          </a:p>
          <a:p>
            <a:pPr marL="360363" lvl="1">
              <a:spcBef>
                <a:spcPts val="0"/>
              </a:spcBef>
              <a:buNone/>
            </a:pPr>
            <a:endParaRPr lang="es-ES_tradnl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b="1" dirty="0" smtClean="0">
                <a:latin typeface="Verdana" pitchFamily="34" charset="0"/>
              </a:rPr>
              <a:t>DT-1</a:t>
            </a:r>
            <a:r>
              <a:rPr lang="es-ES_tradnl" sz="1600" dirty="0" smtClean="0">
                <a:latin typeface="Verdana" pitchFamily="34" charset="0"/>
              </a:rPr>
              <a:t>: </a:t>
            </a:r>
            <a:r>
              <a:rPr lang="es-ES_tradnl" sz="1600" u="sng" dirty="0" smtClean="0">
                <a:latin typeface="Verdana" pitchFamily="34" charset="0"/>
              </a:rPr>
              <a:t>Criterios reguladores generales y normativa aplicable</a:t>
            </a:r>
            <a:r>
              <a:rPr lang="es-ES_tradnl" sz="1600" dirty="0" smtClean="0">
                <a:latin typeface="Verdana" pitchFamily="34" charset="0"/>
              </a:rPr>
              <a:t> a la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b="1" dirty="0" smtClean="0">
                <a:latin typeface="Verdana" pitchFamily="34" charset="0"/>
              </a:rPr>
              <a:t>DT-2</a:t>
            </a:r>
            <a:r>
              <a:rPr lang="es-ES_tradnl" sz="1600" dirty="0" smtClean="0">
                <a:latin typeface="Verdana" pitchFamily="34" charset="0"/>
              </a:rPr>
              <a:t>: </a:t>
            </a:r>
            <a:r>
              <a:rPr lang="es-ES_tradnl" sz="1600" u="sng" dirty="0" smtClean="0">
                <a:latin typeface="Verdana" pitchFamily="34" charset="0"/>
              </a:rPr>
              <a:t>Evaluación reguladora</a:t>
            </a:r>
            <a:r>
              <a:rPr lang="es-ES_tradnl" sz="1600" dirty="0" smtClean="0">
                <a:latin typeface="Verdana" pitchFamily="34" charset="0"/>
              </a:rPr>
              <a:t> sobre temas asociados a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b="1" dirty="0" smtClean="0">
                <a:latin typeface="Verdana" pitchFamily="34" charset="0"/>
              </a:rPr>
              <a:t>DT-3</a:t>
            </a:r>
            <a:r>
              <a:rPr lang="es-ES_tradnl" sz="1600" dirty="0" smtClean="0">
                <a:latin typeface="Verdana" pitchFamily="34" charset="0"/>
              </a:rPr>
              <a:t>: </a:t>
            </a:r>
            <a:r>
              <a:rPr lang="es-ES_tradnl" sz="1600" u="sng" dirty="0" smtClean="0">
                <a:latin typeface="Verdana" pitchFamily="34" charset="0"/>
              </a:rPr>
              <a:t>Inspección reguladora</a:t>
            </a:r>
            <a:r>
              <a:rPr lang="es-ES_tradnl" sz="1600" dirty="0" smtClean="0">
                <a:latin typeface="Verdana" pitchFamily="34" charset="0"/>
              </a:rPr>
              <a:t> de programas y proyectos de gestión del envejecimiento y extensión de vida 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b="1" dirty="0" smtClean="0">
                <a:latin typeface="Verdana" pitchFamily="34" charset="0"/>
              </a:rPr>
              <a:t>DT-4</a:t>
            </a:r>
            <a:r>
              <a:rPr lang="es-ES_tradnl" sz="1600" dirty="0" smtClean="0">
                <a:latin typeface="Verdana" pitchFamily="34" charset="0"/>
              </a:rPr>
              <a:t>: Aspectos de gestión del envejecimiento y extensión de vida en el </a:t>
            </a:r>
            <a:r>
              <a:rPr lang="es-ES_tradnl" sz="1600" u="sng" dirty="0" smtClean="0">
                <a:latin typeface="Verdana" pitchFamily="34" charset="0"/>
              </a:rPr>
              <a:t>marco de la Revisión Periódica de la Seguridad</a:t>
            </a:r>
            <a:r>
              <a:rPr lang="es-ES_tradnl" sz="1600" dirty="0" smtClean="0">
                <a:latin typeface="Verdana" pitchFamily="34" charset="0"/>
              </a:rPr>
              <a:t> (RPS)</a:t>
            </a:r>
          </a:p>
          <a:p>
            <a:pPr marL="1073150" lvl="0" indent="-350838">
              <a:buFont typeface="Courier New" pitchFamily="49" charset="0"/>
              <a:buChar char="o"/>
            </a:pPr>
            <a:r>
              <a:rPr lang="es-ES_tradnl" sz="1600" b="1" dirty="0" smtClean="0">
                <a:latin typeface="Verdana" pitchFamily="34" charset="0"/>
              </a:rPr>
              <a:t>DT-5</a:t>
            </a:r>
            <a:r>
              <a:rPr lang="es-ES_tradnl" sz="1600" dirty="0" smtClean="0">
                <a:latin typeface="Verdana" pitchFamily="34" charset="0"/>
              </a:rPr>
              <a:t>: </a:t>
            </a:r>
            <a:r>
              <a:rPr lang="es-ES_tradnl" sz="1600" u="sng" dirty="0" smtClean="0">
                <a:latin typeface="Verdana" pitchFamily="34" charset="0"/>
              </a:rPr>
              <a:t>Memoria Técnica Final</a:t>
            </a:r>
            <a:r>
              <a:rPr lang="es-ES_tradnl" sz="1600" dirty="0" smtClean="0">
                <a:latin typeface="Verdana" pitchFamily="34" charset="0"/>
              </a:rPr>
              <a:t> del proyecto PREEV.</a:t>
            </a:r>
            <a:endParaRPr lang="es-ES" sz="1600" dirty="0" smtClean="0">
              <a:latin typeface="Verdana" pitchFamily="34" charset="0"/>
            </a:endParaRPr>
          </a:p>
          <a:p>
            <a:pPr marL="1073150" lvl="0" indent="-350838">
              <a:spcBef>
                <a:spcPts val="0"/>
              </a:spcBef>
              <a:buFont typeface="Courier New" pitchFamily="49" charset="0"/>
              <a:buChar char="o"/>
            </a:pPr>
            <a:endParaRPr lang="es-ES" sz="1600" dirty="0" smtClean="0">
              <a:latin typeface="Verdana" pitchFamily="34" charset="0"/>
            </a:endParaRPr>
          </a:p>
          <a:p>
            <a:pPr marL="361950" lvl="0" indent="-350838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Aprobación por Comité Técnico Ejecutivo y Plenario del FORO en julio 2011</a:t>
            </a:r>
          </a:p>
          <a:p>
            <a:pPr marL="361950" lvl="0" indent="-350838">
              <a:spcBef>
                <a:spcPts val="0"/>
              </a:spcBef>
              <a:buFont typeface="Wingdings" pitchFamily="2" charset="2"/>
              <a:buChar char="Ø"/>
            </a:pPr>
            <a:endParaRPr lang="es-ES" sz="1600" dirty="0" smtClean="0">
              <a:latin typeface="Verdana" pitchFamily="34" charset="0"/>
            </a:endParaRPr>
          </a:p>
          <a:p>
            <a:pPr marL="361950" lvl="0" indent="-350838">
              <a:buFont typeface="Wingdings" pitchFamily="2" charset="2"/>
              <a:buChar char="Ø"/>
            </a:pPr>
            <a:r>
              <a:rPr lang="es-ES" sz="1600" dirty="0" smtClean="0">
                <a:latin typeface="Verdana" pitchFamily="34" charset="0"/>
              </a:rPr>
              <a:t>Presentación a OIEA en noviembre 2011, para edición como TEC-DOC (en inglés ??). Servirá como informe base para futura norma o guía del OIEA</a:t>
            </a:r>
            <a:endParaRPr lang="es-ES_tradnl" sz="16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1026" descr="02 CSN banda                                                   0001D262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7065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0"/>
            <a:ext cx="8316416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r>
              <a:rPr lang="es-ES_tradnl" sz="2000" b="1" dirty="0" smtClean="0">
                <a:latin typeface="Verdana" pitchFamily="34" charset="0"/>
              </a:rPr>
              <a:t> </a:t>
            </a:r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0772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4013" indent="1588">
              <a:buNone/>
            </a:pPr>
            <a:r>
              <a:rPr lang="es-ES" sz="1600" b="1" u="sng" dirty="0" smtClean="0">
                <a:latin typeface="Verdana" pitchFamily="34" charset="0"/>
              </a:rPr>
              <a:t>Contenido de las guías:</a:t>
            </a:r>
          </a:p>
          <a:p>
            <a:pPr marL="354013" indent="1588">
              <a:spcBef>
                <a:spcPts val="0"/>
              </a:spcBef>
              <a:buNone/>
            </a:pPr>
            <a:endParaRPr lang="es-ES" sz="1600" b="1" u="sng" dirty="0" smtClean="0">
              <a:latin typeface="Verdana" pitchFamily="34" charset="0"/>
            </a:endParaRPr>
          </a:p>
          <a:p>
            <a:pPr marL="354013" indent="-354013">
              <a:buFont typeface="Wingdings" pitchFamily="2" charset="2"/>
              <a:buChar char="Ø"/>
            </a:pPr>
            <a:r>
              <a:rPr lang="es-ES" sz="1600" b="1" u="sng" dirty="0" smtClean="0">
                <a:latin typeface="Verdana" pitchFamily="34" charset="0"/>
              </a:rPr>
              <a:t>DT-1.- </a:t>
            </a:r>
            <a:r>
              <a:rPr lang="es-ES_tradnl" sz="1600" b="1" u="sng" dirty="0" smtClean="0">
                <a:latin typeface="Verdana" pitchFamily="34" charset="0"/>
              </a:rPr>
              <a:t>Criterios reguladores generales y normativa aplicable</a:t>
            </a:r>
            <a:endParaRPr lang="es-ES" sz="1600" b="1" dirty="0" smtClean="0">
              <a:latin typeface="Verdana" pitchFamily="34" charset="0"/>
            </a:endParaRPr>
          </a:p>
          <a:p>
            <a:pPr marL="354013" indent="1588">
              <a:spcBef>
                <a:spcPts val="0"/>
              </a:spcBef>
              <a:buNone/>
            </a:pPr>
            <a:endParaRPr lang="es-ES" sz="1600" b="1" dirty="0" smtClean="0">
              <a:latin typeface="Verdana" pitchFamily="34" charset="0"/>
            </a:endParaRPr>
          </a:p>
          <a:p>
            <a:pPr marL="711200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Objeto.-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Establecer criterios para gestión del envejecimiento y obsolescencia de estructuras, sistemas y componentes (ESC) de CCNN, en 3 fases:</a:t>
            </a:r>
          </a:p>
          <a:p>
            <a:pPr marL="711200">
              <a:spcBef>
                <a:spcPts val="0"/>
              </a:spcBef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1079500">
              <a:buFont typeface="Symbol" pitchFamily="18" charset="2"/>
              <a:buChar char="·"/>
            </a:pPr>
            <a:r>
              <a:rPr lang="es-ES" sz="1600" dirty="0" smtClean="0">
                <a:latin typeface="Verdana" pitchFamily="34" charset="0"/>
              </a:rPr>
              <a:t>Dentro del periodo de vida de diseño (30 o 40 años)</a:t>
            </a:r>
          </a:p>
          <a:p>
            <a:pPr marL="1079500">
              <a:buFont typeface="Symbol" pitchFamily="18" charset="2"/>
              <a:buChar char="·"/>
            </a:pPr>
            <a:r>
              <a:rPr lang="es-ES" sz="1600" dirty="0" smtClean="0">
                <a:latin typeface="Verdana" pitchFamily="34" charset="0"/>
              </a:rPr>
              <a:t>Para solicitar extensión de vida (operación a largo plazo)</a:t>
            </a:r>
          </a:p>
          <a:p>
            <a:pPr marL="1079500">
              <a:buFont typeface="Symbol" pitchFamily="18" charset="2"/>
              <a:buChar char="·"/>
            </a:pPr>
            <a:r>
              <a:rPr lang="es-ES" sz="1600" dirty="0" smtClean="0">
                <a:latin typeface="Verdana" pitchFamily="34" charset="0"/>
              </a:rPr>
              <a:t>Dentro del periodo de operación a largo plazo</a:t>
            </a:r>
          </a:p>
          <a:p>
            <a:pPr marL="711200">
              <a:spcBef>
                <a:spcPts val="0"/>
              </a:spcBef>
              <a:buNone/>
            </a:pPr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pPr marL="711200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Ámbito.-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Aplicable a todas CCNN de potencia tipos PWR, BWR, CANDU y PHWR, y en todas las condiciones de operación</a:t>
            </a:r>
          </a:p>
          <a:p>
            <a:pPr marL="711200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711200">
              <a:buFont typeface="Wingdings" pitchFamily="2" charset="2"/>
              <a:buChar char="v"/>
            </a:pPr>
            <a:r>
              <a:rPr lang="es-ES_tradnl" sz="1600" dirty="0" smtClean="0">
                <a:latin typeface="Verdana" pitchFamily="34" charset="0"/>
              </a:rPr>
              <a:t>Es una adaptación de la Instrucción IS-22 (CSN) y del 10CFR54 (NRC) pero con algunos cambios para ser coherente con guías </a:t>
            </a:r>
            <a:r>
              <a:rPr lang="es-ES" sz="1600" dirty="0" smtClean="0">
                <a:latin typeface="Verdana" pitchFamily="34" charset="0"/>
              </a:rPr>
              <a:t>NS-G-2.12 y SS-17 de OIEA (p.ej. definición de ESC relacionadas, importantes, relevantes SN; gestión obsolescencia, …) y para poderla aplicar a diferentes tipos de CCNN</a:t>
            </a:r>
          </a:p>
          <a:p>
            <a:pPr>
              <a:buNone/>
            </a:pPr>
            <a:r>
              <a:rPr lang="es-ES_tradnl" sz="2000" b="1" dirty="0">
                <a:latin typeface="Verdana" pitchFamily="34" charset="0"/>
              </a:rPr>
              <a:t>	</a:t>
            </a:r>
            <a:endParaRPr lang="es-ES_tradnl" sz="2400" b="1" dirty="0">
              <a:latin typeface="Verdana" pitchFamily="34" charset="0"/>
            </a:endParaRPr>
          </a:p>
          <a:p>
            <a:pPr>
              <a:buFont typeface="Symbol" pitchFamily="18" charset="2"/>
              <a:buChar char="·"/>
            </a:pPr>
            <a:endParaRPr lang="es-ES_tradnl" sz="1800" dirty="0">
              <a:latin typeface="Verdana" pitchFamily="34" charset="0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026" descr="03 CSN banda                                                   0001D262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71683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340768"/>
            <a:ext cx="8316416" cy="55172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Requisitos.-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Define los criterios aplicables para: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Alcance y Selección de ESC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Identificación de mecanismos de envejecimiento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Evaluación de Prácticas de Mantenimiento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Definición de Programas de Gestión (PGE)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Determinación de Análisis con hipótesis de vida diseño definida (AEFT)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Gestión de Obsolescencia </a:t>
            </a:r>
          </a:p>
          <a:p>
            <a:pPr marL="711200">
              <a:buFont typeface="Wingdings" pitchFamily="2" charset="2"/>
              <a:buChar char="v"/>
            </a:pPr>
            <a:endParaRPr lang="es-ES" sz="1000" u="sng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Documentos.-</a:t>
            </a:r>
            <a:r>
              <a:rPr lang="es-ES" sz="1600" i="1" dirty="0" smtClean="0">
                <a:latin typeface="Verdana" pitchFamily="34" charset="0"/>
              </a:rPr>
              <a:t> </a:t>
            </a:r>
            <a:r>
              <a:rPr lang="es-ES" sz="1600" dirty="0" smtClean="0">
                <a:latin typeface="Verdana" pitchFamily="34" charset="0"/>
              </a:rPr>
              <a:t>Define la documentación a presentar en cada fase:</a:t>
            </a:r>
          </a:p>
          <a:p>
            <a:pPr marL="1079500" indent="-366713">
              <a:buSzPct val="120000"/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Plan de Gestión de Vida (PGV)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Plan Integrado de Evaluación y Gestión del Envejecimiento (PIEGE)</a:t>
            </a:r>
          </a:p>
          <a:p>
            <a:pPr marL="1079500" indent="-366713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Plan de Gestión de Vida para operación a Largo Plazo (PGV-LP) y Proyecto de Extensión de Vida (PEV, equivalente para CANDU)</a:t>
            </a:r>
          </a:p>
          <a:p>
            <a:pPr marL="711200" indent="-366713">
              <a:buFont typeface="Wingdings" pitchFamily="2" charset="2"/>
              <a:buChar char="v"/>
            </a:pPr>
            <a:endParaRPr lang="es-ES" sz="1000" dirty="0" smtClean="0">
              <a:latin typeface="Verdana" pitchFamily="34" charset="0"/>
            </a:endParaRPr>
          </a:p>
          <a:p>
            <a:pPr marL="711200" indent="-366713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Plazos.-</a:t>
            </a:r>
            <a:r>
              <a:rPr lang="es-ES" sz="1600" dirty="0" smtClean="0">
                <a:latin typeface="Verdana" pitchFamily="34" charset="0"/>
              </a:rPr>
              <a:t> Define plazos temporales para:</a:t>
            </a:r>
          </a:p>
          <a:p>
            <a:pPr marL="1081088" indent="-368300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PGV y PGV-LP: según requisito regulador de cada país (ej.: anual)</a:t>
            </a:r>
          </a:p>
          <a:p>
            <a:pPr marL="1081088" indent="-368300">
              <a:buFont typeface="Arial" pitchFamily="34" charset="0"/>
              <a:buChar char="•"/>
            </a:pPr>
            <a:r>
              <a:rPr lang="es-ES" sz="1600" dirty="0" smtClean="0">
                <a:latin typeface="Verdana" pitchFamily="34" charset="0"/>
              </a:rPr>
              <a:t>PIEGE o PEV: 2 años antes de fecha solicitud renovación licencia, dentro del “paquete documental” RPS, con actualización posterior (un año)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27584" y="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1026" descr="10 CSN banda                                                   0001D262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13"/>
            <a:ext cx="723900" cy="5411787"/>
          </a:xfrm>
          <a:prstGeom prst="rect">
            <a:avLst/>
          </a:prstGeom>
          <a:noFill/>
        </p:spPr>
      </p:pic>
      <p:sp>
        <p:nvSpPr>
          <p:cNvPr id="7885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20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_tradn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3058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Symbol" pitchFamily="18" charset="2"/>
              <a:buNone/>
            </a:pPr>
            <a:endParaRPr lang="es-ES_tradnl" sz="2000" b="1" dirty="0">
              <a:latin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s-ES_tradnl" sz="1600" dirty="0">
              <a:latin typeface="Verdana" pitchFamily="34" charset="0"/>
            </a:endParaRPr>
          </a:p>
          <a:p>
            <a:pPr lvl="1">
              <a:buFont typeface="Symbol" pitchFamily="18" charset="2"/>
              <a:buChar char="·"/>
            </a:pPr>
            <a:endParaRPr lang="es-ES" sz="1600" dirty="0">
              <a:latin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Seminario de gestión de vida y renovación de licencia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de centrales nucleares. </a:t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Madrid, 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>03-05 / octubre / 2011</a:t>
            </a:r>
            <a: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s-ES_tradnl" sz="16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_tradnl" sz="1600" b="1" dirty="0" smtClean="0">
                <a:latin typeface="Verdana" pitchFamily="34" charset="0"/>
              </a:rPr>
              <a:t>EL PROYECTO “PREEV”: PRÁCTICAS REGULADORAS SOBRE ENVEJECIMIENTO Y EXTENSIÓN DE VIDA</a:t>
            </a:r>
            <a:endParaRPr lang="es-ES" sz="1600" dirty="0"/>
          </a:p>
        </p:txBody>
      </p:sp>
      <p:sp>
        <p:nvSpPr>
          <p:cNvPr id="6" name="5 Rectángulo"/>
          <p:cNvSpPr/>
          <p:nvPr/>
        </p:nvSpPr>
        <p:spPr>
          <a:xfrm>
            <a:off x="827584" y="1340768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1588">
              <a:buNone/>
            </a:pPr>
            <a:r>
              <a:rPr lang="es-ES" sz="1600" b="1" u="sng" dirty="0" smtClean="0">
                <a:latin typeface="Verdana" pitchFamily="34" charset="0"/>
              </a:rPr>
              <a:t>Contenido de las guías:</a:t>
            </a:r>
          </a:p>
          <a:p>
            <a:pPr marL="354013" indent="1588">
              <a:buNone/>
            </a:pPr>
            <a:endParaRPr lang="es-ES" sz="1600" b="1" u="sng" dirty="0" smtClean="0">
              <a:latin typeface="Verdana" pitchFamily="34" charset="0"/>
            </a:endParaRPr>
          </a:p>
          <a:p>
            <a:pPr marL="354013" indent="-354013">
              <a:buFont typeface="Wingdings" pitchFamily="2" charset="2"/>
              <a:buChar char="Ø"/>
            </a:pPr>
            <a:r>
              <a:rPr lang="es-ES" sz="1600" b="1" u="sng" dirty="0" smtClean="0">
                <a:latin typeface="Verdana" pitchFamily="34" charset="0"/>
              </a:rPr>
              <a:t>DT-2.- </a:t>
            </a:r>
            <a:r>
              <a:rPr lang="es-ES_tradnl" sz="1600" b="1" u="sng" dirty="0" smtClean="0">
                <a:latin typeface="Verdana" pitchFamily="34" charset="0"/>
              </a:rPr>
              <a:t>Evaluación reguladora sobre gestión del envejecimiento y extensión de vida</a:t>
            </a:r>
          </a:p>
          <a:p>
            <a:pPr marL="354013" indent="-354013">
              <a:buFont typeface="Wingdings" pitchFamily="2" charset="2"/>
              <a:buChar char="Ø"/>
            </a:pPr>
            <a:endParaRPr lang="es-ES_tradnl" sz="1600" b="1" u="sng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Objeto.-</a:t>
            </a:r>
            <a:r>
              <a:rPr lang="es-ES" sz="1600" dirty="0" smtClean="0">
                <a:latin typeface="Verdana" pitchFamily="34" charset="0"/>
              </a:rPr>
              <a:t> Proporcionar directrices para evaluación de programas de gestión de envejecimiento de CCNN, a partir de criterios del </a:t>
            </a:r>
            <a:r>
              <a:rPr lang="es-ES" sz="1600" b="1" dirty="0" smtClean="0">
                <a:latin typeface="Verdana" pitchFamily="34" charset="0"/>
              </a:rPr>
              <a:t>DT-1</a:t>
            </a:r>
            <a:r>
              <a:rPr lang="es-ES" sz="1600" dirty="0" smtClean="0">
                <a:latin typeface="Verdana" pitchFamily="34" charset="0"/>
              </a:rPr>
              <a:t> </a:t>
            </a:r>
          </a:p>
          <a:p>
            <a:endParaRPr lang="es-ES" sz="1600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Ámbito.-</a:t>
            </a:r>
            <a:r>
              <a:rPr lang="es-ES" sz="1600" dirty="0" smtClean="0">
                <a:latin typeface="Verdana" pitchFamily="34" charset="0"/>
              </a:rPr>
              <a:t> Aplicable a todas CCNN de potencia tipos PWR, BWR, CANDU y PHWR, en todas las condiciones de operación </a:t>
            </a:r>
          </a:p>
          <a:p>
            <a:pPr marL="712788" indent="-357188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Los requisitos establecidos son aplicables a la evaluación de todas las etapas: vida de diseño, solicitud extensión de vida y operación a largo plazo</a:t>
            </a:r>
          </a:p>
          <a:p>
            <a:r>
              <a:rPr lang="es-ES" sz="1600" dirty="0" smtClean="0">
                <a:latin typeface="Verdana" pitchFamily="34" charset="0"/>
              </a:rPr>
              <a:t> </a:t>
            </a:r>
          </a:p>
          <a:p>
            <a:pPr marL="712788" indent="-357188">
              <a:buFont typeface="Wingdings" pitchFamily="2" charset="2"/>
              <a:buChar char="v"/>
            </a:pPr>
            <a:r>
              <a:rPr lang="es-ES" sz="1600" i="1" u="sng" dirty="0" smtClean="0">
                <a:latin typeface="Verdana" pitchFamily="34" charset="0"/>
              </a:rPr>
              <a:t>Evaluación.-</a:t>
            </a:r>
            <a:r>
              <a:rPr lang="es-ES" sz="1600" dirty="0" smtClean="0">
                <a:latin typeface="Verdana" pitchFamily="34" charset="0"/>
              </a:rPr>
              <a:t> Aplicable para:</a:t>
            </a:r>
          </a:p>
          <a:p>
            <a:pPr marL="712788" indent="-357188">
              <a:buFont typeface="Wingdings" pitchFamily="2" charset="2"/>
              <a:buChar char="v"/>
            </a:pPr>
            <a:endParaRPr lang="es-ES" sz="1600" dirty="0" smtClean="0"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Plan de Gestión de Vida (PGV), Plan Integrado de Evaluación y Gestión del Envejecimiento (PIEGE) y Plan de Gestión de Vida para operación a Largo Plazo (PGV-LP), típicos de CCNN diseño USA</a:t>
            </a:r>
          </a:p>
          <a:p>
            <a:pPr marL="1081088" indent="-368300">
              <a:buFont typeface="Wingdings" pitchFamily="2" charset="2"/>
              <a:buChar char="v"/>
            </a:pPr>
            <a:r>
              <a:rPr lang="es-ES" sz="1600" dirty="0" smtClean="0">
                <a:latin typeface="Verdana" pitchFamily="34" charset="0"/>
              </a:rPr>
              <a:t>Proyecto de Extensión de Vida (PEV) y Plan de Mejora de Seguridad (PMS), típicos de CCNN diseño CANDU o PHWR</a:t>
            </a:r>
            <a:r>
              <a:rPr lang="es-ES" dirty="0" smtClean="0">
                <a:latin typeface="Verdana" pitchFamily="34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1635</Words>
  <Application>Microsoft Office PowerPoint</Application>
  <PresentationFormat>Presentación en pantalla (4:3)</PresentationFormat>
  <Paragraphs>205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Seminario de gestión de vida y renovación de licencia de centrales nucleares Experiencias y desarrollos en América Latina y España  Madrid, 03-05 de octubre de 2011 </vt:lpstr>
      <vt:lpstr> </vt:lpstr>
      <vt:lpstr>Seminario de gestión de vida y renovación de licencia  de centrales nucleares.  Madrid, 03-05 / octubre / 2011 EL PROYECTO “PREEV”: PRÁCTICAS REGULADORAS SOBRE ENVEJECIMIENTO Y EXTENSIÓN DE VIDA  </vt:lpstr>
      <vt:lpstr>Seminario de gestión de vida y renovación de licencia  de centrales nucleares.  Madrid, 03-05 / octubre / 2011 EL PROYECTO “PREEV”: PRÁCTICAS REGULADORAS SOBRE ENVEJECIMIENTO Y EXTENSIÓN DE VIDA  </vt:lpstr>
      <vt:lpstr>Seminario de gestión de vida y renovación de licencia  de centrales nucleares.  Madrid, 03-05 / octubre / 2011 EL PROYECTO “PREEV”: PRÁCTICAS REGULADORAS SOBRE ENVEJECIMIENTO Y EXTENSIÓN DE VIDA  </vt:lpstr>
      <vt:lpstr>Seminario de gestión de vida y renovación de licencia  de centrales nucleares.  Madrid, 03-05 / octubre / 2011 EL PROYECTO “PREEV”: PRÁCTICAS REGULADORAS SOBRE ENVEJECIMIENTO Y EXTENSIÓN DE VIDA  </vt:lpstr>
      <vt:lpstr>Seminario de gestión de vida y renovación de licencia  de centrales nucleares.  Madrid, 03-05 / octubre / 2011 EL PROYECTO “PREEV”: PRÁCTICAS REGULADORAS SOBRE ENVEJECIMIENTO Y EXTENSIÓN DE VIDA  </vt:lpstr>
      <vt:lpstr> </vt:lpstr>
      <vt:lpstr> </vt:lpstr>
      <vt:lpstr> </vt:lpstr>
      <vt:lpstr> </vt:lpstr>
      <vt:lpstr> </vt:lpstr>
      <vt:lpstr> </vt:lpstr>
      <vt:lpstr>Diapositiva 14</vt:lpstr>
    </vt:vector>
  </TitlesOfParts>
  <Company>CSN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SNE materiales para G.Vida</dc:title>
  <dc:creator>J.M.Figueras</dc:creator>
  <cp:lastModifiedBy>JMFC</cp:lastModifiedBy>
  <cp:revision>714</cp:revision>
  <cp:lastPrinted>2003-06-08T17:48:43Z</cp:lastPrinted>
  <dcterms:created xsi:type="dcterms:W3CDTF">1999-04-30T18:51:57Z</dcterms:created>
  <dcterms:modified xsi:type="dcterms:W3CDTF">2011-07-29T08:15:11Z</dcterms:modified>
</cp:coreProperties>
</file>